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8.png" ContentType="image/png"/>
  <Override PartName="/ppt/media/image1.jpeg" ContentType="image/jpeg"/>
  <Override PartName="/ppt/media/image2.png" ContentType="image/png"/>
  <Override PartName="/ppt/media/image3.jpeg" ContentType="image/jpeg"/>
  <Override PartName="/ppt/media/media29.mp4" ContentType="video/mp4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p18" descr="A blue circle with white text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1013760" y="962280"/>
            <a:ext cx="885600" cy="885600"/>
          </a:xfrm>
          <a:prstGeom prst="rect">
            <a:avLst/>
          </a:prstGeom>
          <a:ln w="0">
            <a:noFill/>
          </a:ln>
        </p:spPr>
      </p:pic>
      <p:cxnSp>
        <p:nvCxnSpPr>
          <p:cNvPr id="1" name="Google Shape;17;p18"/>
          <p:cNvCxnSpPr/>
          <p:nvPr/>
        </p:nvCxnSpPr>
        <p:spPr>
          <a:xfrm>
            <a:off x="6090120" y="985320"/>
            <a:ext cx="720" cy="84060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cxnSp>
        <p:nvCxnSpPr>
          <p:cNvPr id="2" name="Google Shape;18;p18"/>
          <p:cNvCxnSpPr/>
          <p:nvPr/>
        </p:nvCxnSpPr>
        <p:spPr>
          <a:xfrm>
            <a:off x="8642520" y="985320"/>
            <a:ext cx="720" cy="84060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cxnSp>
        <p:nvCxnSpPr>
          <p:cNvPr id="3" name="Google Shape;19;p18"/>
          <p:cNvCxnSpPr/>
          <p:nvPr/>
        </p:nvCxnSpPr>
        <p:spPr>
          <a:xfrm>
            <a:off x="11178720" y="985320"/>
            <a:ext cx="720" cy="84060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26;p19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517320" y="464400"/>
            <a:ext cx="447480" cy="447480"/>
          </a:xfrm>
          <a:prstGeom prst="rect">
            <a:avLst/>
          </a:prstGeom>
          <a:ln w="0">
            <a:noFill/>
          </a:ln>
        </p:spPr>
      </p:pic>
      <p:cxnSp>
        <p:nvCxnSpPr>
          <p:cNvPr id="43" name="Google Shape;27;p19"/>
          <p:cNvCxnSpPr/>
          <p:nvPr/>
        </p:nvCxnSpPr>
        <p:spPr>
          <a:xfrm>
            <a:off x="3298680" y="464040"/>
            <a:ext cx="720" cy="58716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cxnSp>
        <p:nvCxnSpPr>
          <p:cNvPr id="44" name="Google Shape;28;p19"/>
          <p:cNvCxnSpPr/>
          <p:nvPr/>
        </p:nvCxnSpPr>
        <p:spPr>
          <a:xfrm>
            <a:off x="6099120" y="464040"/>
            <a:ext cx="720" cy="58716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cxnSp>
        <p:nvCxnSpPr>
          <p:cNvPr id="45" name="Google Shape;29;p19"/>
          <p:cNvCxnSpPr/>
          <p:nvPr/>
        </p:nvCxnSpPr>
        <p:spPr>
          <a:xfrm>
            <a:off x="10276920" y="464040"/>
            <a:ext cx="720" cy="58716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sp>
        <p:nvSpPr>
          <p:cNvPr id="46" name="Google Shape;30;p19"/>
          <p:cNvSpPr/>
          <p:nvPr/>
        </p:nvSpPr>
        <p:spPr>
          <a:xfrm>
            <a:off x="10410120" y="532440"/>
            <a:ext cx="67140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B122EA42-D9BE-4F01-BAE6-A0BF9CC70BE4}" type="slidenum">
              <a:rPr b="0" lang="ru-RU" sz="2000" spc="-1" strike="noStrike">
                <a:solidFill>
                  <a:srgbClr val="102d69"/>
                </a:solidFill>
                <a:latin typeface="Arial"/>
                <a:ea typeface="Arial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cxnSp>
        <p:nvCxnSpPr>
          <p:cNvPr id="47" name="Google Shape;31;p19"/>
          <p:cNvCxnSpPr/>
          <p:nvPr/>
        </p:nvCxnSpPr>
        <p:spPr>
          <a:xfrm>
            <a:off x="11643840" y="464040"/>
            <a:ext cx="720" cy="58716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39;p2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517320" y="464400"/>
            <a:ext cx="447480" cy="447480"/>
          </a:xfrm>
          <a:prstGeom prst="rect">
            <a:avLst/>
          </a:prstGeom>
          <a:ln w="0">
            <a:noFill/>
          </a:ln>
        </p:spPr>
      </p:pic>
      <p:cxnSp>
        <p:nvCxnSpPr>
          <p:cNvPr id="87" name="Google Shape;40;p20"/>
          <p:cNvCxnSpPr/>
          <p:nvPr/>
        </p:nvCxnSpPr>
        <p:spPr>
          <a:xfrm>
            <a:off x="3298680" y="464040"/>
            <a:ext cx="720" cy="58716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cxnSp>
        <p:nvCxnSpPr>
          <p:cNvPr id="88" name="Google Shape;41;p20"/>
          <p:cNvCxnSpPr/>
          <p:nvPr/>
        </p:nvCxnSpPr>
        <p:spPr>
          <a:xfrm>
            <a:off x="6099120" y="464040"/>
            <a:ext cx="720" cy="58716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cxnSp>
        <p:nvCxnSpPr>
          <p:cNvPr id="89" name="Google Shape;42;p20"/>
          <p:cNvCxnSpPr/>
          <p:nvPr/>
        </p:nvCxnSpPr>
        <p:spPr>
          <a:xfrm>
            <a:off x="10276920" y="464040"/>
            <a:ext cx="720" cy="58716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sp>
        <p:nvSpPr>
          <p:cNvPr id="90" name="Google Shape;43;p20"/>
          <p:cNvSpPr/>
          <p:nvPr/>
        </p:nvSpPr>
        <p:spPr>
          <a:xfrm>
            <a:off x="10410120" y="532440"/>
            <a:ext cx="67140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65A6F0C-3147-43D6-81EB-5501202D939F}" type="slidenum">
              <a:rPr b="0" lang="ru-RU" sz="2000" spc="-1" strike="noStrike">
                <a:solidFill>
                  <a:srgbClr val="102d69"/>
                </a:solidFill>
                <a:latin typeface="Arial"/>
                <a:ea typeface="Arial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cxnSp>
        <p:nvCxnSpPr>
          <p:cNvPr id="91" name="Google Shape;44;p20"/>
          <p:cNvCxnSpPr/>
          <p:nvPr/>
        </p:nvCxnSpPr>
        <p:spPr>
          <a:xfrm>
            <a:off x="11643840" y="464040"/>
            <a:ext cx="720" cy="587160"/>
          </a:xfrm>
          <a:prstGeom prst="straightConnector1">
            <a:avLst/>
          </a:prstGeom>
          <a:ln w="12700">
            <a:solidFill>
              <a:srgbClr val="102d69"/>
            </a:solidFill>
            <a:miter/>
          </a:ln>
        </p:spPr>
      </p:cxn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5;p2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dk1"/>
          </a:solidFill>
          <a:ln w="12700">
            <a:solidFill>
              <a:srgbClr val="0a204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Google Shape;136;p27" descr=""/>
          <p:cNvPicPr/>
          <p:nvPr/>
        </p:nvPicPr>
        <p:blipFill>
          <a:blip r:embed="rId3"/>
          <a:stretch/>
        </p:blipFill>
        <p:spPr>
          <a:xfrm>
            <a:off x="5310720" y="2643840"/>
            <a:ext cx="1569600" cy="156960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video" Target="../media/media29.mp4"/><Relationship Id="rId2" Type="http://schemas.microsoft.com/office/2007/relationships/media" Target="../media/media29.mp4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027800" y="2404800"/>
            <a:ext cx="7633440" cy="182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ВЕБ-ПРИЛОЖЕНИЕ ДЛЯ УПРАВЛЕНИЯ РЕЛЯЦИОННОЙ БАЗОЙ ДАННЫХ В УДОБНОЙ ДЛЯ ПОЛЬЗОВАТЕЛЯ ФОРМЕ НА ПРИМЕРЕ POSTGRESQL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2073600" y="1249560"/>
            <a:ext cx="384804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Факультет компьютерных наук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59320" y="1188000"/>
            <a:ext cx="2277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8786880" y="1188000"/>
            <a:ext cx="5907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Москва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2023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/>
          </p:nvPr>
        </p:nvSpPr>
        <p:spPr>
          <a:xfrm>
            <a:off x="1027800" y="4748760"/>
            <a:ext cx="485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Исполнитель:</a:t>
            </a:r>
            <a:endParaRPr b="0" lang="en-US" sz="1600" spc="-1" strike="noStrike"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студент группы БПИ213</a:t>
            </a:r>
            <a:endParaRPr b="0" lang="en-US" sz="1600" spc="-1" strike="noStrike"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Абрамов Александр Сергеевич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/>
          </p:nvPr>
        </p:nvSpPr>
        <p:spPr>
          <a:xfrm>
            <a:off x="6307200" y="4748760"/>
            <a:ext cx="485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Научный руководитель:</a:t>
            </a:r>
            <a:endParaRPr b="0" lang="en-US" sz="1600" spc="-1" strike="noStrike"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приглашённый преподаватель, доцент департамента программной инженерии, кандидат технических наук Брейман Александр Давидович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86080" y="1350000"/>
            <a:ext cx="50914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Аутентификация и авторизация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Реализация. Безопасность.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30" name="Google Shape;279;g2442cbb6391_0_26" descr=""/>
          <p:cNvPicPr/>
          <p:nvPr/>
        </p:nvPicPr>
        <p:blipFill>
          <a:blip r:embed="rId1"/>
          <a:stretch/>
        </p:blipFill>
        <p:spPr>
          <a:xfrm>
            <a:off x="515880" y="2378880"/>
            <a:ext cx="11159280" cy="371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110574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Взаимодействие с пользователем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34" name="Google Shape;287;g242b7e4c9cf_0_410" descr=""/>
          <p:cNvPicPr/>
          <p:nvPr/>
        </p:nvPicPr>
        <p:blipFill>
          <a:blip r:embed="rId1"/>
          <a:stretch/>
        </p:blipFill>
        <p:spPr>
          <a:xfrm>
            <a:off x="1716120" y="1899000"/>
            <a:ext cx="8758800" cy="4679280"/>
          </a:xfrm>
          <a:prstGeom prst="rect">
            <a:avLst/>
          </a:prstGeom>
          <a:ln w="0">
            <a:noFill/>
          </a:ln>
        </p:spPr>
      </p:pic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Реализация. Алгоритм работы.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3161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Средства реализации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7" name="Google Shape;294;g242b7e4c9cf_0_441" descr=""/>
          <p:cNvPicPr/>
          <p:nvPr/>
        </p:nvPicPr>
        <p:blipFill>
          <a:blip r:embed="rId1"/>
          <a:stretch/>
        </p:blipFill>
        <p:spPr>
          <a:xfrm>
            <a:off x="9544680" y="2235240"/>
            <a:ext cx="2102040" cy="1799280"/>
          </a:xfrm>
          <a:prstGeom prst="rect">
            <a:avLst/>
          </a:prstGeom>
          <a:ln w="0">
            <a:noFill/>
          </a:ln>
        </p:spPr>
      </p:pic>
      <p:pic>
        <p:nvPicPr>
          <p:cNvPr id="238" name="Google Shape;295;g242b7e4c9cf_0_441" descr=""/>
          <p:cNvPicPr/>
          <p:nvPr/>
        </p:nvPicPr>
        <p:blipFill>
          <a:blip r:embed="rId2"/>
          <a:stretch/>
        </p:blipFill>
        <p:spPr>
          <a:xfrm>
            <a:off x="7264800" y="4761000"/>
            <a:ext cx="1799280" cy="1799280"/>
          </a:xfrm>
          <a:prstGeom prst="rect">
            <a:avLst/>
          </a:prstGeom>
          <a:ln w="0">
            <a:noFill/>
          </a:ln>
        </p:spPr>
      </p:pic>
      <p:pic>
        <p:nvPicPr>
          <p:cNvPr id="239" name="Google Shape;296;g242b7e4c9cf_0_441" descr=""/>
          <p:cNvPicPr/>
          <p:nvPr/>
        </p:nvPicPr>
        <p:blipFill>
          <a:blip r:embed="rId3"/>
          <a:srcRect l="0" t="17709" r="0" b="0"/>
          <a:stretch/>
        </p:blipFill>
        <p:spPr>
          <a:xfrm>
            <a:off x="385920" y="2235240"/>
            <a:ext cx="1547280" cy="1799280"/>
          </a:xfrm>
          <a:prstGeom prst="rect">
            <a:avLst/>
          </a:prstGeom>
          <a:ln w="0">
            <a:noFill/>
          </a:ln>
        </p:spPr>
      </p:pic>
      <p:pic>
        <p:nvPicPr>
          <p:cNvPr id="240" name="Google Shape;297;g242b7e4c9cf_0_441" descr=""/>
          <p:cNvPicPr/>
          <p:nvPr/>
        </p:nvPicPr>
        <p:blipFill>
          <a:blip r:embed="rId4"/>
          <a:srcRect l="13406" t="17646" r="13843" b="0"/>
          <a:stretch/>
        </p:blipFill>
        <p:spPr>
          <a:xfrm>
            <a:off x="2159280" y="2233800"/>
            <a:ext cx="1589400" cy="179928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298;g242b7e4c9cf_0_441" descr=""/>
          <p:cNvPicPr/>
          <p:nvPr/>
        </p:nvPicPr>
        <p:blipFill>
          <a:blip r:embed="rId5"/>
          <a:srcRect l="0" t="10885" r="0" b="7688"/>
          <a:stretch/>
        </p:blipFill>
        <p:spPr>
          <a:xfrm>
            <a:off x="9544680" y="4761000"/>
            <a:ext cx="2208960" cy="1799280"/>
          </a:xfrm>
          <a:prstGeom prst="rect">
            <a:avLst/>
          </a:prstGeom>
          <a:ln w="0">
            <a:noFill/>
          </a:ln>
        </p:spPr>
      </p:pic>
      <p:pic>
        <p:nvPicPr>
          <p:cNvPr id="242" name="Google Shape;299;g242b7e4c9cf_0_441" descr=""/>
          <p:cNvPicPr/>
          <p:nvPr/>
        </p:nvPicPr>
        <p:blipFill>
          <a:blip r:embed="rId6"/>
          <a:srcRect l="8251" t="21442" r="6909" b="20544"/>
          <a:stretch/>
        </p:blipFill>
        <p:spPr>
          <a:xfrm>
            <a:off x="3794760" y="2988720"/>
            <a:ext cx="3161520" cy="215928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300;g242b7e4c9cf_0_441" descr=""/>
          <p:cNvPicPr/>
          <p:nvPr/>
        </p:nvPicPr>
        <p:blipFill>
          <a:blip r:embed="rId7"/>
          <a:srcRect l="26322" t="3551" r="26759" b="2818"/>
          <a:stretch/>
        </p:blipFill>
        <p:spPr>
          <a:xfrm>
            <a:off x="1093320" y="4467600"/>
            <a:ext cx="1926000" cy="215928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301;g242b7e4c9cf_0_441" descr=""/>
          <p:cNvPicPr/>
          <p:nvPr/>
        </p:nvPicPr>
        <p:blipFill>
          <a:blip r:embed="rId8"/>
          <a:stretch/>
        </p:blipFill>
        <p:spPr>
          <a:xfrm>
            <a:off x="7265880" y="2235240"/>
            <a:ext cx="1799280" cy="1799280"/>
          </a:xfrm>
          <a:prstGeom prst="rect">
            <a:avLst/>
          </a:prstGeom>
          <a:ln w="0">
            <a:noFill/>
          </a:ln>
        </p:spPr>
      </p:pic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385920" y="1922400"/>
            <a:ext cx="1547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HSE Sans"/>
                <a:ea typeface="Arial"/>
              </a:rPr>
              <a:t>CSS3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2158560" y="1922400"/>
            <a:ext cx="15904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HSE Sans"/>
                <a:ea typeface="Arial"/>
              </a:rPr>
              <a:t>HTML5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1093680" y="4190400"/>
            <a:ext cx="1925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HSE Sans"/>
                <a:ea typeface="Arial"/>
              </a:rPr>
              <a:t>JavaScript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3795480" y="5212080"/>
            <a:ext cx="31600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HSE Sans"/>
                <a:ea typeface="Arial"/>
              </a:rPr>
              <a:t>Фреймворк fastify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/>
          </p:nvPr>
        </p:nvSpPr>
        <p:spPr>
          <a:xfrm>
            <a:off x="7265880" y="1922400"/>
            <a:ext cx="179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HSE Sans"/>
                <a:ea typeface="Arial"/>
              </a:rPr>
              <a:t>PostgreSQL 15.1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/>
          </p:nvPr>
        </p:nvSpPr>
        <p:spPr>
          <a:xfrm>
            <a:off x="9544680" y="1922760"/>
            <a:ext cx="21016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HSE Sans"/>
                <a:ea typeface="Arial"/>
              </a:rPr>
              <a:t>Redis 7.0.8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PlaceHolder 8"/>
          <p:cNvSpPr>
            <a:spLocks noGrp="1"/>
          </p:cNvSpPr>
          <p:nvPr>
            <p:ph/>
          </p:nvPr>
        </p:nvSpPr>
        <p:spPr>
          <a:xfrm>
            <a:off x="7264800" y="4451400"/>
            <a:ext cx="179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HSE Sans"/>
                <a:ea typeface="Arial"/>
              </a:rPr>
              <a:t>Среда NodeJS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PlaceHolder 9"/>
          <p:cNvSpPr>
            <a:spLocks noGrp="1"/>
          </p:cNvSpPr>
          <p:nvPr>
            <p:ph/>
          </p:nvPr>
        </p:nvSpPr>
        <p:spPr>
          <a:xfrm>
            <a:off x="9544320" y="4453200"/>
            <a:ext cx="22096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HSE Sans"/>
                <a:ea typeface="Arial"/>
              </a:rPr>
              <a:t>Шаблонизатор EJS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PlaceHolder 10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4" name="PlaceHolder 11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5" name="PlaceHolder 12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Реализация. Средства.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52448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Демонстрация приложения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Демонстрация приложения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6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43000" y="1828800"/>
            <a:ext cx="10058400" cy="480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52448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Дальнейшие пути развития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85720" y="1890000"/>
            <a:ext cx="7199280" cy="39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196920">
              <a:lnSpc>
                <a:spcPct val="115000"/>
              </a:lnSpc>
              <a:buClr>
                <a:srgbClr val="0e2d69"/>
              </a:buClr>
              <a:buFont typeface="Arial"/>
              <a:buChar char="-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Добавление поддержки дополнительных типов данных</a:t>
            </a:r>
            <a:endParaRPr b="0" lang="en-US" sz="1600" spc="-1" strike="noStrike">
              <a:latin typeface="Arial"/>
            </a:endParaRPr>
          </a:p>
          <a:p>
            <a:pPr marL="270000" indent="-1969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Улучшение анализа структуры целевой базы данных для повышения качества интерфейса приложения и избежания неожиданных ошибок в связи с наличием неподдерживаемых элементов БД: триггеров, функций и т.д.</a:t>
            </a:r>
            <a:endParaRPr b="0" lang="en-US" sz="1600" spc="-1" strike="noStrike">
              <a:latin typeface="Arial"/>
            </a:endParaRPr>
          </a:p>
          <a:p>
            <a:pPr marL="270000" indent="-1969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Добавление возможности визуализации и анализа данных</a:t>
            </a:r>
            <a:endParaRPr b="0" lang="en-US" sz="1600" spc="-1" strike="noStrike">
              <a:latin typeface="Arial"/>
            </a:endParaRPr>
          </a:p>
          <a:p>
            <a:pPr marL="270000" indent="-1969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Добавление возможности скачивания данных и их загрузки в формате Excel</a:t>
            </a:r>
            <a:endParaRPr b="0" lang="en-US" sz="1600" spc="-1" strike="noStrike">
              <a:latin typeface="Arial"/>
            </a:endParaRPr>
          </a:p>
          <a:p>
            <a:pPr marL="270000" indent="-1969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Возможность работы с несколькими базами данных одновременно</a:t>
            </a:r>
            <a:endParaRPr b="0" lang="en-US" sz="1600" spc="-1" strike="noStrike">
              <a:latin typeface="Arial"/>
            </a:endParaRPr>
          </a:p>
          <a:p>
            <a:pPr marL="270000" indent="-196920">
              <a:lnSpc>
                <a:spcPct val="115000"/>
              </a:lnSpc>
              <a:spcBef>
                <a:spcPts val="601"/>
              </a:spcBef>
              <a:spcAft>
                <a:spcPts val="601"/>
              </a:spcAft>
              <a:buClr>
                <a:srgbClr val="0e2d69"/>
              </a:buClr>
              <a:buFont typeface="Arial"/>
              <a:buChar char="-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Работа с другими системами управления базами данных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Дальнейшие пути развития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52448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Список использованных источников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85720" y="1890000"/>
            <a:ext cx="11018880" cy="47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184320" algn="just">
              <a:lnSpc>
                <a:spcPct val="150000"/>
              </a:lnSpc>
              <a:buClr>
                <a:srgbClr val="000000"/>
              </a:buClr>
              <a:buFont typeface="Times New Roman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HSE Sans"/>
                <a:ea typeface="Times New Roman"/>
              </a:rPr>
              <a:t>Fastify documentation (v4.15.0). [Электронный ресурс] / OpenJS Foundation and The Fastify team. 2023. Режим доступа: https://www.fastify.io/docs/v4.15.x, свободный. (дата обращения: 02.05.2023).</a:t>
            </a:r>
            <a:endParaRPr b="0" lang="en-US" sz="1400" spc="-1" strike="noStrike">
              <a:latin typeface="Arial"/>
            </a:endParaRPr>
          </a:p>
          <a:p>
            <a:pPr marL="270000" indent="-184320" algn="just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HSE Sans"/>
                <a:ea typeface="Times New Roman"/>
              </a:rPr>
              <a:t>Web Content Accessibility Guidelines (WCAG) 2.0. [Электронный ресурс] / World Wide Web Consortium (W3C). 11 December 2008. Режим доступа: https://www.w3.org/TR/WCAG20, свободный.  (дата обращения: 02.05.2023)</a:t>
            </a:r>
            <a:endParaRPr b="0" lang="en-US" sz="1400" spc="-1" strike="noStrike">
              <a:latin typeface="Arial"/>
            </a:endParaRPr>
          </a:p>
          <a:p>
            <a:pPr marL="270000" indent="-184320" algn="just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HSE Sans"/>
                <a:ea typeface="Times New Roman"/>
              </a:rPr>
              <a:t>RFC 2898: PKCS #5: Password-Based Cryptography Specification. Version 2.0. [Электронный ресурс] / Network Working Group. B. Kaliski. RSA Laboratories. September 2000. Режим доступа: https://www.ietf.org/rfc/rfc2898.txt, свободный. (дата обращения: 25.01.2023)</a:t>
            </a:r>
            <a:endParaRPr b="0" lang="en-US" sz="1400" spc="-1" strike="noStrike">
              <a:latin typeface="Arial"/>
            </a:endParaRPr>
          </a:p>
          <a:p>
            <a:pPr marL="270000" indent="-184320" algn="just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HSE Sans"/>
                <a:ea typeface="Times New Roman"/>
              </a:rPr>
              <a:t>RFC 6265: HTTP State Management Mechanism.  [Электронный ресурс] / Internet Engineering Task Force (IETF). A. Barth. U.C. Berkeley. April 2011. Режим доступа: https://www.ietf.org/rfc/rfc6265.txt, свободный.  (дата обращения: 25.01.2023)</a:t>
            </a:r>
            <a:endParaRPr b="0" lang="en-US" sz="1400" spc="-1" strike="noStrike">
              <a:latin typeface="Arial"/>
            </a:endParaRPr>
          </a:p>
          <a:p>
            <a:pPr marL="270000" indent="-184320" algn="just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HSE Sans"/>
                <a:ea typeface="Times New Roman"/>
              </a:rPr>
              <a:t>RFC 6455: The WebSocket Protocol. [Электронный ресурс] / Internet Engineering Task Force (IETF). I. Fette, Google, Inc. A. Melnikov, Isode Ltd. December 2011. Режим доступа: https://www.ietf.org/rfc/rfc6455.txt, свободный. (дата обращения: 25.01.2023)</a:t>
            </a:r>
            <a:endParaRPr b="0" lang="en-US" sz="1400" spc="-1" strike="noStrike">
              <a:latin typeface="Arial"/>
            </a:endParaRPr>
          </a:p>
          <a:p>
            <a:pPr marL="270000" indent="-184320" algn="just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Font typeface="Times New Roman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HSE Sans"/>
                <a:ea typeface="Times New Roman"/>
              </a:rPr>
              <a:t>RFC 6749: The OAuth 2.0 Authorization Framework [Электронный ресурс] / Internet Engineering Task Force (IETF).  D. Hardt, Ed. Microsoft. October 2012. Режим доступа: https://www.ietf.org/rfc/rfc6749.txt, свободный. (дата обращения: 02.05.2023) </a:t>
            </a:r>
            <a:endParaRPr b="0" lang="en-US" sz="1400" spc="-1" strike="noStrike">
              <a:latin typeface="Arial"/>
            </a:endParaRPr>
          </a:p>
          <a:p>
            <a:pPr marL="270000" indent="-18432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Times New Roman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HSE Sans"/>
                <a:ea typeface="Times New Roman"/>
              </a:rPr>
              <a:t>RFC 9110: HTTP Semantics. [Электронный ресурс] / Internet Engineering Task Force (IETF). R. Fielding, Ed. Adobe.  M. Nottingham, Ed. Fastly. J. Reschke, Ed. greenbytes. June 2022. Режим доступа: https://www.ietf.org/rfc/rfc9110.txt, свободный. (дата обращения: 25.01.2023)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111564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64000" y="502920"/>
            <a:ext cx="2069280" cy="40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Список использованных источников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3425400" y="1449360"/>
            <a:ext cx="548964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5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chemeClr val="lt1"/>
                </a:solidFill>
                <a:latin typeface="HSE Sans"/>
                <a:ea typeface="Calibri"/>
              </a:rPr>
              <a:t>Спасибо за внимание!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title"/>
          </p:nvPr>
        </p:nvSpPr>
        <p:spPr>
          <a:xfrm>
            <a:off x="3425400" y="4577040"/>
            <a:ext cx="5340600" cy="14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1"/>
                </a:solidFill>
                <a:latin typeface="HSE Sans"/>
                <a:ea typeface="Calibri"/>
              </a:rPr>
              <a:t>Абрамов Александр Сергеевич</a:t>
            </a:r>
            <a:endParaRPr b="0" lang="en-US" sz="2400" spc="-1" strike="noStrike">
              <a:latin typeface="Arial"/>
            </a:endParaRPr>
          </a:p>
          <a:p>
            <a:pPr indent="0" algn="ctr">
              <a:lnSpc>
                <a:spcPct val="115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1"/>
                </a:solidFill>
                <a:latin typeface="HSE Sans"/>
                <a:ea typeface="Calibri"/>
              </a:rPr>
              <a:t>asabramov@edu.hse.ru</a:t>
            </a:r>
            <a:endParaRPr b="0" lang="en-US" sz="2400" spc="-1" strike="noStrike">
              <a:latin typeface="Arial"/>
            </a:endParaRPr>
          </a:p>
          <a:p>
            <a:pPr indent="0" algn="ctr">
              <a:lnSpc>
                <a:spcPct val="115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1"/>
                </a:solidFill>
                <a:latin typeface="HSE Sans"/>
                <a:ea typeface="Calibri"/>
              </a:rPr>
              <a:t>Москва 2023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52448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Начальная страница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4" name="Google Shape;351;g1e290561b8c_0_59" descr=""/>
          <p:cNvPicPr/>
          <p:nvPr/>
        </p:nvPicPr>
        <p:blipFill>
          <a:blip r:embed="rId1"/>
          <a:stretch/>
        </p:blipFill>
        <p:spPr>
          <a:xfrm>
            <a:off x="7876800" y="1899000"/>
            <a:ext cx="3997440" cy="224928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352;g1e290561b8c_0_59" descr=""/>
          <p:cNvPicPr/>
          <p:nvPr/>
        </p:nvPicPr>
        <p:blipFill>
          <a:blip r:embed="rId2"/>
          <a:stretch/>
        </p:blipFill>
        <p:spPr>
          <a:xfrm>
            <a:off x="7876800" y="4329000"/>
            <a:ext cx="3997800" cy="2249280"/>
          </a:xfrm>
          <a:prstGeom prst="rect">
            <a:avLst/>
          </a:prstGeom>
          <a:ln w="0">
            <a:noFill/>
          </a:ln>
        </p:spPr>
      </p:pic>
      <p:pic>
        <p:nvPicPr>
          <p:cNvPr id="276" name="Google Shape;353;g1e290561b8c_0_59" descr=""/>
          <p:cNvPicPr/>
          <p:nvPr/>
        </p:nvPicPr>
        <p:blipFill>
          <a:blip r:embed="rId3"/>
          <a:stretch/>
        </p:blipFill>
        <p:spPr>
          <a:xfrm>
            <a:off x="278640" y="1899000"/>
            <a:ext cx="7490520" cy="467928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1116000" y="5724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264000" y="6660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Реализация. Интерфейс.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86080" y="1350000"/>
            <a:ext cx="54856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Страница “База данных”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1" name="Google Shape;362;g1e290561b8c_0_70" descr=""/>
          <p:cNvPicPr/>
          <p:nvPr/>
        </p:nvPicPr>
        <p:blipFill>
          <a:blip r:embed="rId1"/>
          <a:stretch/>
        </p:blipFill>
        <p:spPr>
          <a:xfrm>
            <a:off x="3479400" y="1836000"/>
            <a:ext cx="5232240" cy="47692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1116000" y="5724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264000" y="6660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Реализация. Интерфейс.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86080" y="1350000"/>
            <a:ext cx="113349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Страница, соответствующая таблице целевой базы данных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6" name="Google Shape;371;g1e290561b8c_0_79" descr=""/>
          <p:cNvPicPr/>
          <p:nvPr/>
        </p:nvPicPr>
        <p:blipFill>
          <a:blip r:embed="rId1"/>
          <a:stretch/>
        </p:blipFill>
        <p:spPr>
          <a:xfrm>
            <a:off x="6723000" y="1899000"/>
            <a:ext cx="5198040" cy="4679280"/>
          </a:xfrm>
          <a:prstGeom prst="rect">
            <a:avLst/>
          </a:prstGeom>
          <a:ln w="0">
            <a:noFill/>
          </a:ln>
        </p:spPr>
      </p:pic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1116000" y="5724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89" name="Google Shape;374;g1e290561b8c_0_79" descr=""/>
          <p:cNvPicPr/>
          <p:nvPr/>
        </p:nvPicPr>
        <p:blipFill>
          <a:blip r:embed="rId2"/>
          <a:stretch/>
        </p:blipFill>
        <p:spPr>
          <a:xfrm>
            <a:off x="277200" y="1899000"/>
            <a:ext cx="6364440" cy="467928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6264000" y="6660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Реализация. Интерфейс.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52448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Проблема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86080" y="1890000"/>
            <a:ext cx="4679280" cy="43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Во время сопровождения программных продуктов нередко возникает необходимость просмотра и редактирования содержимого базы данных “вручную”.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Повышение эффективности поддержки пользователей: просмотр релевантных данных без необходимости обращения к специалисту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Предоставление платных функций партнёрам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Блокировка и удаление аккаунтов, которые нарушают пользовательское соглашение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Наблюдение за нагрузкой на сервер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spcAft>
                <a:spcPts val="601"/>
              </a:spcAft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Получение статистики использования приложения для оценки эффективности рекламных кампаний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Проблема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81" name="Google Shape;198;g242b7e4c9cf_0_1" descr=""/>
          <p:cNvPicPr/>
          <p:nvPr/>
        </p:nvPicPr>
        <p:blipFill>
          <a:blip r:embed="rId1"/>
          <a:stretch/>
        </p:blipFill>
        <p:spPr>
          <a:xfrm>
            <a:off x="5465880" y="1728000"/>
            <a:ext cx="5399280" cy="970560"/>
          </a:xfrm>
          <a:prstGeom prst="rect">
            <a:avLst/>
          </a:prstGeom>
          <a:ln w="0">
            <a:noFill/>
          </a:ln>
        </p:spPr>
      </p:pic>
      <p:pic>
        <p:nvPicPr>
          <p:cNvPr id="182" name="Google Shape;199;g242b7e4c9cf_0_1" descr=""/>
          <p:cNvPicPr/>
          <p:nvPr/>
        </p:nvPicPr>
        <p:blipFill>
          <a:blip r:embed="rId2"/>
          <a:stretch/>
        </p:blipFill>
        <p:spPr>
          <a:xfrm>
            <a:off x="6365880" y="2898000"/>
            <a:ext cx="5399280" cy="97056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200;g242b7e4c9cf_0_1" descr=""/>
          <p:cNvPicPr/>
          <p:nvPr/>
        </p:nvPicPr>
        <p:blipFill>
          <a:blip r:embed="rId3"/>
          <a:stretch/>
        </p:blipFill>
        <p:spPr>
          <a:xfrm>
            <a:off x="5465880" y="4068000"/>
            <a:ext cx="5399280" cy="970560"/>
          </a:xfrm>
          <a:prstGeom prst="rect">
            <a:avLst/>
          </a:prstGeom>
          <a:ln w="0">
            <a:noFill/>
          </a:ln>
        </p:spPr>
      </p:pic>
      <p:pic>
        <p:nvPicPr>
          <p:cNvPr id="184" name="Google Shape;201;g242b7e4c9cf_0_1" descr=""/>
          <p:cNvPicPr/>
          <p:nvPr/>
        </p:nvPicPr>
        <p:blipFill>
          <a:blip r:embed="rId4"/>
          <a:stretch/>
        </p:blipFill>
        <p:spPr>
          <a:xfrm>
            <a:off x="6365880" y="5238000"/>
            <a:ext cx="5399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52448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Страница “Аккаунты”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2" name="Google Shape;381;g1e290561b8c_0_88" descr=""/>
          <p:cNvPicPr/>
          <p:nvPr/>
        </p:nvPicPr>
        <p:blipFill>
          <a:blip r:embed="rId1"/>
          <a:stretch/>
        </p:blipFill>
        <p:spPr>
          <a:xfrm>
            <a:off x="8500320" y="1890000"/>
            <a:ext cx="3458880" cy="2303280"/>
          </a:xfrm>
          <a:prstGeom prst="rect">
            <a:avLst/>
          </a:prstGeom>
          <a:ln w="0">
            <a:noFill/>
          </a:ln>
        </p:spPr>
      </p:pic>
      <p:pic>
        <p:nvPicPr>
          <p:cNvPr id="293" name="Google Shape;382;g1e290561b8c_0_88" descr=""/>
          <p:cNvPicPr/>
          <p:nvPr/>
        </p:nvPicPr>
        <p:blipFill>
          <a:blip r:embed="rId2"/>
          <a:stretch/>
        </p:blipFill>
        <p:spPr>
          <a:xfrm>
            <a:off x="232200" y="1890000"/>
            <a:ext cx="8192880" cy="4679280"/>
          </a:xfrm>
          <a:prstGeom prst="rect">
            <a:avLst/>
          </a:prstGeom>
          <a:ln w="0">
            <a:noFill/>
          </a:ln>
        </p:spPr>
      </p:pic>
      <p:pic>
        <p:nvPicPr>
          <p:cNvPr id="294" name="Google Shape;383;g1e290561b8c_0_88" descr=""/>
          <p:cNvPicPr/>
          <p:nvPr/>
        </p:nvPicPr>
        <p:blipFill>
          <a:blip r:embed="rId3"/>
          <a:stretch/>
        </p:blipFill>
        <p:spPr>
          <a:xfrm>
            <a:off x="8502120" y="4266000"/>
            <a:ext cx="3455280" cy="2303280"/>
          </a:xfrm>
          <a:prstGeom prst="rect">
            <a:avLst/>
          </a:prstGeom>
          <a:ln w="0">
            <a:noFill/>
          </a:ln>
        </p:spPr>
      </p:pic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1116000" y="5724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6264000" y="6660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Реализация. Интерфейс.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52448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Страница “История”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9" name="Google Shape;392;g1e290561b8c_0_97" descr=""/>
          <p:cNvPicPr/>
          <p:nvPr/>
        </p:nvPicPr>
        <p:blipFill>
          <a:blip r:embed="rId1"/>
          <a:stretch/>
        </p:blipFill>
        <p:spPr>
          <a:xfrm>
            <a:off x="1934280" y="1890000"/>
            <a:ext cx="8322840" cy="4679280"/>
          </a:xfrm>
          <a:prstGeom prst="rect">
            <a:avLst/>
          </a:prstGeom>
          <a:ln w="0">
            <a:noFill/>
          </a:ln>
        </p:spPr>
      </p:pic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1116000" y="5724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Arial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264000" y="6660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Arial"/>
                <a:ea typeface="Arial"/>
              </a:rPr>
              <a:t>Реализация. Интерфейс.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52448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Решение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85720" y="1890000"/>
            <a:ext cx="5039280" cy="39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5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Приложение, которое позволяет удобно просматривать и вручную редактировать содержимое реляционной базы данных без необходимости знания принципов её проектирования и работы, а также имеет понятный интерфейс, в котором может без труда разобраться любой пользователь. При этом приложение должно обеспечивать безопасность взаимодействия: пресекать несанкционированный доступ к данным, не допускать нарушение работы сервера вследствие ошибки оператора, позволять отслеживать действия всех пользователей.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Решение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0" name="Google Shape;211;p2" descr=""/>
          <p:cNvPicPr/>
          <p:nvPr/>
        </p:nvPicPr>
        <p:blipFill>
          <a:blip r:embed="rId1"/>
          <a:stretch/>
        </p:blipFill>
        <p:spPr>
          <a:xfrm>
            <a:off x="6707880" y="1523880"/>
            <a:ext cx="4319280" cy="43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52448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Актуальность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86080" y="1890000"/>
            <a:ext cx="4319280" cy="462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Аналогов много (DataGrip от JetBrains, pgAdmin от PostgreSQL, DBeaver и др.), но они предназначены для разработки и администрирования БД, а не для управления данными простыми пользователями:</a:t>
            </a:r>
            <a:endParaRPr b="0" lang="en-US" sz="1600" spc="-1" strike="noStrike">
              <a:latin typeface="Arial"/>
            </a:endParaRPr>
          </a:p>
          <a:p>
            <a:pPr lvl="1" marL="270000" indent="-18720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Не предоставляют возможность авторизации пользователей и настройки уровней доступа</a:t>
            </a:r>
            <a:endParaRPr b="0" lang="en-US" sz="1600" spc="-1" strike="noStrike">
              <a:latin typeface="Arial"/>
            </a:endParaRPr>
          </a:p>
          <a:p>
            <a:pPr lvl="1" marL="270000" indent="-18720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Содержат много лишней информации: функции, триггеры, типы данных и т.д.</a:t>
            </a:r>
            <a:endParaRPr b="0" lang="en-US" sz="1600" spc="-1" strike="noStrike">
              <a:latin typeface="Arial"/>
            </a:endParaRPr>
          </a:p>
          <a:p>
            <a:pPr lvl="1" marL="270000" indent="-18720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Требуют знание структуры базы данных и языка запросов</a:t>
            </a:r>
            <a:endParaRPr b="0" lang="en-US" sz="1600" spc="-1" strike="noStrike">
              <a:latin typeface="Arial"/>
            </a:endParaRPr>
          </a:p>
          <a:p>
            <a:pPr lvl="1" marL="270000" indent="-18720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Имеют совершенно не интуитивный интерфейс</a:t>
            </a:r>
            <a:endParaRPr b="0" lang="en-US" sz="1600" spc="-1" strike="noStrike">
              <a:latin typeface="Arial"/>
            </a:endParaRPr>
          </a:p>
          <a:p>
            <a:pPr lvl="1" marL="270000" indent="-187200">
              <a:lnSpc>
                <a:spcPct val="115000"/>
              </a:lnSpc>
              <a:spcBef>
                <a:spcPts val="601"/>
              </a:spcBef>
              <a:spcAft>
                <a:spcPts val="601"/>
              </a:spcAft>
              <a:buClr>
                <a:srgbClr val="0e2d69"/>
              </a:buClr>
              <a:buFont typeface="Arial"/>
              <a:buChar char="-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Не доступны на мобильных устройствах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3" name="Google Shape;218;g1e290561b8c_0_23" descr=""/>
          <p:cNvPicPr/>
          <p:nvPr/>
        </p:nvPicPr>
        <p:blipFill>
          <a:blip r:embed="rId1"/>
          <a:stretch/>
        </p:blipFill>
        <p:spPr>
          <a:xfrm>
            <a:off x="5400000" y="1440000"/>
            <a:ext cx="4319280" cy="2318400"/>
          </a:xfrm>
          <a:prstGeom prst="rect">
            <a:avLst/>
          </a:prstGeom>
          <a:ln w="0">
            <a:noFill/>
          </a:ln>
          <a:effectLst>
            <a:outerShdw algn="bl" blurRad="285840" dir="5400000" dist="19080" rotWithShape="0">
              <a:srgbClr val="000000"/>
            </a:outerShdw>
          </a:effectLst>
        </p:spPr>
      </p:pic>
      <p:pic>
        <p:nvPicPr>
          <p:cNvPr id="194" name="Google Shape;219;g1e290561b8c_0_23" descr=""/>
          <p:cNvPicPr/>
          <p:nvPr/>
        </p:nvPicPr>
        <p:blipFill>
          <a:blip r:embed="rId2"/>
          <a:stretch/>
        </p:blipFill>
        <p:spPr>
          <a:xfrm>
            <a:off x="5400000" y="4320000"/>
            <a:ext cx="4319280" cy="2319120"/>
          </a:xfrm>
          <a:prstGeom prst="rect">
            <a:avLst/>
          </a:prstGeom>
          <a:ln w="0">
            <a:noFill/>
          </a:ln>
          <a:effectLst>
            <a:outerShdw algn="bl" blurRad="285840" dir="5400000" dist="19080" rotWithShape="0">
              <a:srgbClr val="000000"/>
            </a:outerShdw>
          </a:effectLst>
        </p:spPr>
      </p:pic>
      <p:pic>
        <p:nvPicPr>
          <p:cNvPr id="195" name="Google Shape;220;g1e290561b8c_0_23" descr=""/>
          <p:cNvPicPr/>
          <p:nvPr/>
        </p:nvPicPr>
        <p:blipFill>
          <a:blip r:embed="rId3"/>
          <a:stretch/>
        </p:blipFill>
        <p:spPr>
          <a:xfrm>
            <a:off x="7470000" y="2880000"/>
            <a:ext cx="4319280" cy="2325600"/>
          </a:xfrm>
          <a:prstGeom prst="rect">
            <a:avLst/>
          </a:prstGeom>
          <a:ln w="0">
            <a:noFill/>
          </a:ln>
          <a:effectLst>
            <a:outerShdw algn="bl" blurRad="285840" dir="5400000" dist="19080" rotWithShape="0">
              <a:srgbClr val="000000"/>
            </a:outerShdw>
          </a:effectLst>
        </p:spPr>
      </p:pic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Актуальность и анализ существующих решений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110574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Функциональные требования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85720" y="1890000"/>
            <a:ext cx="7199280" cy="39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191520">
              <a:lnSpc>
                <a:spcPct val="115000"/>
              </a:lnSpc>
              <a:buClr>
                <a:srgbClr val="0e2d69"/>
              </a:buClr>
              <a:buFont typeface="Arial"/>
              <a:buAutoNum type="arabicParenR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Эффективное отображение содержимого таблиц целевой базы данных с возможностью фильтрации и сортировки записей по значениям выбранных столбцов.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AutoNum type="arabicParenR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Возможность редактирования содержимого таблиц базы данных, а также создания и удаления их записей.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AutoNum type="arabicParenR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Отображение статистики нагрузки на отдельные таблицы базы данных и базу данных в целом, а также другой информации, которая может быть полезна для диагностирования и исправления ошибок базы данных.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AutoNum type="arabicParenR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Авторизация пользователей с возможностью распределения уровней доступа администраторами: чтение, вставка, редактирование, удаление, администрирование.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spcAft>
                <a:spcPts val="601"/>
              </a:spcAft>
              <a:buClr>
                <a:srgbClr val="0e2d69"/>
              </a:buClr>
              <a:buFont typeface="Arial"/>
              <a:buAutoNum type="arabicParenR"/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Сохранение информации о произведённых всеми пользователями операциях с возможностью её удобного просмотра администраторами.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Функциональные требования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1105740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Цель и задачи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585720" y="1890000"/>
            <a:ext cx="8999280" cy="39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Цель:</a:t>
            </a:r>
            <a:endParaRPr b="0" lang="en-US" sz="1600" spc="-1" strike="noStrike"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Разработать веб-приложение, позволяющее безопасно производить основные операции с базой данных PostgreSQL в удобной для пользователя форме.</a:t>
            </a:r>
            <a:endParaRPr b="0" lang="en-US" sz="1600" spc="-1" strike="noStrike"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600" spc="-1" strike="noStrike"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Задачи: 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Поиск методов анализа структуры целевой базы данных и получения информации о её устройстве и содержимом для отображения пользователю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Реализация интерфейса приложения для удобного просмотра, создания, редактирования и удаления записей таблиц целевой базы данных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Разработка механизмов обеспечения безопасности приложения и целевой базы данных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buClr>
                <a:srgbClr val="0e2d69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Проектирование архитектуры приложения и основных алгоритмов его работы</a:t>
            </a:r>
            <a:endParaRPr b="0" lang="en-US" sz="1600" spc="-1" strike="noStrike">
              <a:latin typeface="Arial"/>
            </a:endParaRPr>
          </a:p>
          <a:p>
            <a:pPr marL="270000" indent="-191520">
              <a:lnSpc>
                <a:spcPct val="115000"/>
              </a:lnSpc>
              <a:spcBef>
                <a:spcPts val="601"/>
              </a:spcBef>
              <a:spcAft>
                <a:spcPts val="601"/>
              </a:spcAft>
              <a:buClr>
                <a:srgbClr val="0e2d69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ru-RU" sz="1600" spc="-1" strike="noStrike">
                <a:solidFill>
                  <a:schemeClr val="dk1"/>
                </a:solidFill>
                <a:latin typeface="HSE Sans"/>
                <a:ea typeface="Arial"/>
              </a:rPr>
              <a:t>Реализация веб-сервера и эффективных алгоритмов его взаимодействия с пользователями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Цель и задачи работы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86080" y="1350000"/>
            <a:ext cx="6332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Анализ целевой базы данных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Реализация. Анализ целевой базы данных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13" name="Google Shape;250;g2442cbb6391_0_1" descr=""/>
          <p:cNvPicPr/>
          <p:nvPr/>
        </p:nvPicPr>
        <p:blipFill>
          <a:blip r:embed="rId1"/>
          <a:stretch/>
        </p:blipFill>
        <p:spPr>
          <a:xfrm>
            <a:off x="287280" y="1872000"/>
            <a:ext cx="6119280" cy="238608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251;g2442cbb6391_0_1" descr=""/>
          <p:cNvPicPr/>
          <p:nvPr/>
        </p:nvPicPr>
        <p:blipFill>
          <a:blip r:embed="rId2"/>
          <a:srcRect l="0" t="-1243" r="0" b="3763"/>
          <a:stretch/>
        </p:blipFill>
        <p:spPr>
          <a:xfrm>
            <a:off x="6095880" y="3627360"/>
            <a:ext cx="5817240" cy="3024720"/>
          </a:xfrm>
          <a:prstGeom prst="rect">
            <a:avLst/>
          </a:prstGeom>
          <a:ln w="0">
            <a:noFill/>
          </a:ln>
          <a:effectLst>
            <a:outerShdw algn="bl" blurRad="200160" dir="5400000" dist="19080" rotWithShape="0">
              <a:schemeClr val="lt1">
                <a:alpha val="50000"/>
              </a:scheme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86080" y="1350000"/>
            <a:ext cx="7747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Анализ таблиц целевой базы данных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Реализация. Анализ целевой базы данных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19" name="Google Shape;260;g2442cbb6391_0_15" descr=""/>
          <p:cNvPicPr/>
          <p:nvPr/>
        </p:nvPicPr>
        <p:blipFill>
          <a:blip r:embed="rId1"/>
          <a:stretch/>
        </p:blipFill>
        <p:spPr>
          <a:xfrm>
            <a:off x="6682320" y="1899000"/>
            <a:ext cx="5038200" cy="4679280"/>
          </a:xfrm>
          <a:prstGeom prst="rect">
            <a:avLst/>
          </a:prstGeom>
          <a:ln w="0">
            <a:noFill/>
          </a:ln>
        </p:spPr>
      </p:pic>
      <p:pic>
        <p:nvPicPr>
          <p:cNvPr id="220" name="Google Shape;261;g2442cbb6391_0_15" descr=""/>
          <p:cNvPicPr/>
          <p:nvPr/>
        </p:nvPicPr>
        <p:blipFill>
          <a:blip r:embed="rId2"/>
          <a:stretch/>
        </p:blipFill>
        <p:spPr>
          <a:xfrm>
            <a:off x="510480" y="1899000"/>
            <a:ext cx="6077160" cy="46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85720" y="1350000"/>
            <a:ext cx="38710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HSE Sans"/>
                <a:ea typeface="Arial"/>
              </a:rPr>
              <a:t>Архитектура приложения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2" name="Google Shape;267;g242b7e4c9cf_0_25" descr=""/>
          <p:cNvPicPr/>
          <p:nvPr/>
        </p:nvPicPr>
        <p:blipFill>
          <a:blip r:embed="rId1"/>
          <a:stretch/>
        </p:blipFill>
        <p:spPr>
          <a:xfrm>
            <a:off x="3552120" y="1897560"/>
            <a:ext cx="5086800" cy="4679280"/>
          </a:xfrm>
          <a:prstGeom prst="rect">
            <a:avLst/>
          </a:prstGeom>
          <a:ln w="0">
            <a:noFill/>
          </a:ln>
        </p:spPr>
      </p:pic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1116000" y="45720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Образовательная программа </a:t>
            </a:r>
            <a:endParaRPr b="0" lang="en-US" sz="1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e2d69"/>
                </a:solidFill>
                <a:latin typeface="HSE Sans"/>
                <a:ea typeface="Arial"/>
              </a:rPr>
              <a:t>«Программная инженерия»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3421800" y="387720"/>
            <a:ext cx="255636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Веб-приложения для управления реляционной базой данных в удобной для пользователя форме на примере PostgreSQL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264000" y="502920"/>
            <a:ext cx="20692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/>
                </a:solidFill>
                <a:latin typeface="HSE Sans"/>
                <a:ea typeface="Arial"/>
              </a:rPr>
              <a:t>Реализация. Архитектура.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Application>LibreOffice/7.4.1.2$Windows_X86_64 LibreOffice_project/3c58a8f3a960df8bc8fd77b461821e42c061c5f0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2021-11-11T08:52:47Z</dcterms:created>
  <dc:creator>Кутьков Юрий Юрьевич</dc:creator>
  <dc:description/>
  <dc:language>en-US</dc:language>
  <cp:lastModifiedBy/>
  <dcterms:modified xsi:type="dcterms:W3CDTF">2023-05-15T22:41:48Z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